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64" r:id="rId4"/>
    <p:sldId id="257" r:id="rId5"/>
    <p:sldId id="259" r:id="rId6"/>
    <p:sldId id="269" r:id="rId7"/>
    <p:sldId id="260" r:id="rId8"/>
    <p:sldId id="261" r:id="rId9"/>
    <p:sldId id="262" r:id="rId10"/>
    <p:sldId id="266" r:id="rId11"/>
    <p:sldId id="268" r:id="rId12"/>
    <p:sldId id="267" r:id="rId13"/>
    <p:sldId id="25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32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72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0E44F1-660C-478C-8F72-BBDE2EE901F7}" type="datetimeFigureOut">
              <a:rPr lang="el-GR" smtClean="0"/>
              <a:t>7/7/2025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3D516E5-C1FF-4CD4-9511-28BB100A389F}" type="slidenum">
              <a:rPr lang="el-GR" smtClean="0"/>
              <a:t>‹Nº›</a:t>
            </a:fld>
            <a:endParaRPr lang="el-GR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7792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E44F1-660C-478C-8F72-BBDE2EE901F7}" type="datetimeFigureOut">
              <a:rPr lang="el-GR" smtClean="0"/>
              <a:t>7/7/2025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516E5-C1FF-4CD4-9511-28BB100A389F}" type="slidenum">
              <a:rPr lang="el-GR" smtClean="0"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71802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E44F1-660C-478C-8F72-BBDE2EE901F7}" type="datetimeFigureOut">
              <a:rPr lang="el-GR" smtClean="0"/>
              <a:t>7/7/2025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516E5-C1FF-4CD4-9511-28BB100A389F}" type="slidenum">
              <a:rPr lang="el-GR" smtClean="0"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71449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E44F1-660C-478C-8F72-BBDE2EE901F7}" type="datetimeFigureOut">
              <a:rPr lang="el-GR" smtClean="0"/>
              <a:t>7/7/2025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516E5-C1FF-4CD4-9511-28BB100A389F}" type="slidenum">
              <a:rPr lang="el-GR" smtClean="0"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30025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E44F1-660C-478C-8F72-BBDE2EE901F7}" type="datetimeFigureOut">
              <a:rPr lang="el-GR" smtClean="0"/>
              <a:t>7/7/2025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516E5-C1FF-4CD4-9511-28BB100A389F}" type="slidenum">
              <a:rPr lang="el-GR" smtClean="0"/>
              <a:t>‹Nº›</a:t>
            </a:fld>
            <a:endParaRPr lang="el-GR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7763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E44F1-660C-478C-8F72-BBDE2EE901F7}" type="datetimeFigureOut">
              <a:rPr lang="el-GR" smtClean="0"/>
              <a:t>7/7/2025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516E5-C1FF-4CD4-9511-28BB100A389F}" type="slidenum">
              <a:rPr lang="el-GR" smtClean="0"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47611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E44F1-660C-478C-8F72-BBDE2EE901F7}" type="datetimeFigureOut">
              <a:rPr lang="el-GR" smtClean="0"/>
              <a:t>7/7/2025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516E5-C1FF-4CD4-9511-28BB100A389F}" type="slidenum">
              <a:rPr lang="el-GR" smtClean="0"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76017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E44F1-660C-478C-8F72-BBDE2EE901F7}" type="datetimeFigureOut">
              <a:rPr lang="el-GR" smtClean="0"/>
              <a:t>7/7/2025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516E5-C1FF-4CD4-9511-28BB100A389F}" type="slidenum">
              <a:rPr lang="el-GR" smtClean="0"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99870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E44F1-660C-478C-8F72-BBDE2EE901F7}" type="datetimeFigureOut">
              <a:rPr lang="el-GR" smtClean="0"/>
              <a:t>7/7/2025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516E5-C1FF-4CD4-9511-28BB100A389F}" type="slidenum">
              <a:rPr lang="el-GR" smtClean="0"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59690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E44F1-660C-478C-8F72-BBDE2EE901F7}" type="datetimeFigureOut">
              <a:rPr lang="el-GR" smtClean="0"/>
              <a:t>7/7/2025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516E5-C1FF-4CD4-9511-28BB100A389F}" type="slidenum">
              <a:rPr lang="el-GR" smtClean="0"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19248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E44F1-660C-478C-8F72-BBDE2EE901F7}" type="datetimeFigureOut">
              <a:rPr lang="el-GR" smtClean="0"/>
              <a:t>7/7/2025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516E5-C1FF-4CD4-9511-28BB100A389F}" type="slidenum">
              <a:rPr lang="el-GR" smtClean="0"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49280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660E44F1-660C-478C-8F72-BBDE2EE901F7}" type="datetimeFigureOut">
              <a:rPr lang="el-GR" smtClean="0"/>
              <a:t>7/7/2025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33D516E5-C1FF-4CD4-9511-28BB100A389F}" type="slidenum">
              <a:rPr lang="el-GR" smtClean="0"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5842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.ec.europa.eu/focus-topics/improving-quality/inclusive-education/migrants-and-refugees" TargetMode="External"/><Relationship Id="rId2" Type="http://schemas.openxmlformats.org/officeDocument/2006/relationships/hyperlink" Target="https://doi.org/10.1007/s10671-023-09338-3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7gWS4mxM1Qc" TargetMode="External"/><Relationship Id="rId4" Type="http://schemas.openxmlformats.org/officeDocument/2006/relationships/hyperlink" Target="https://doi.org/10.1007/s11125-022-09632-7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9E64CE61-8CE5-2E7B-911F-2BDB519E761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1878691" y="2248393"/>
            <a:ext cx="184731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br>
              <a:rPr kumimoji="0" lang="el-GR" altLang="el-G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br>
              <a:rPr kumimoji="0" lang="el-GR" altLang="el-G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l-GR" altLang="el-G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Υπότιτλος 2">
            <a:extLst>
              <a:ext uri="{FF2B5EF4-FFF2-40B4-BE49-F238E27FC236}">
                <a16:creationId xmlns:a16="http://schemas.microsoft.com/office/drawing/2014/main" id="{BB3A7F8C-69DC-EDED-50CE-8DEA039682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88165" y="3730706"/>
            <a:ext cx="6815669" cy="1292663"/>
          </a:xfrm>
        </p:spPr>
        <p:txBody>
          <a:bodyPr>
            <a:normAutofit/>
          </a:bodyPr>
          <a:lstStyle/>
          <a:p>
            <a:r>
              <a:rPr lang="en-US" sz="2000" b="1" dirty="0" err="1"/>
              <a:t>Phd</a:t>
            </a:r>
            <a:r>
              <a:rPr lang="en-US" sz="2000" b="1" dirty="0"/>
              <a:t> Candidate: </a:t>
            </a:r>
            <a:r>
              <a:rPr lang="en-US" sz="2000" b="1" dirty="0" err="1"/>
              <a:t>Arsenia</a:t>
            </a:r>
            <a:r>
              <a:rPr lang="en-US" sz="2000" b="1" dirty="0"/>
              <a:t> </a:t>
            </a:r>
            <a:r>
              <a:rPr lang="en-US" sz="2000" b="1" dirty="0" err="1"/>
              <a:t>Anagnou</a:t>
            </a:r>
            <a:endParaRPr lang="en-US" sz="2000" b="1" dirty="0"/>
          </a:p>
          <a:p>
            <a:r>
              <a:rPr lang="en-US" sz="2000" b="1" dirty="0"/>
              <a:t>University of Alicante, Spain</a:t>
            </a:r>
            <a:endParaRPr lang="el-GR" sz="2000" b="1" dirty="0"/>
          </a:p>
          <a:p>
            <a:r>
              <a:rPr lang="en-US" sz="2000" b="1" dirty="0"/>
              <a:t>July,2025</a:t>
            </a:r>
            <a:endParaRPr lang="el-GR" sz="2000" b="1" dirty="0"/>
          </a:p>
        </p:txBody>
      </p:sp>
      <p:pic>
        <p:nvPicPr>
          <p:cNvPr id="2" name="Εικόνα 1">
            <a:extLst>
              <a:ext uri="{FF2B5EF4-FFF2-40B4-BE49-F238E27FC236}">
                <a16:creationId xmlns:a16="http://schemas.microsoft.com/office/drawing/2014/main" id="{2AC2F809-0FC5-5152-5BC8-0D7B339216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853" y="254833"/>
            <a:ext cx="2349867" cy="81592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D152759-45FC-38BF-6BCA-575FA7E85C8D}"/>
              </a:ext>
            </a:extLst>
          </p:cNvPr>
          <p:cNvSpPr txBox="1"/>
          <p:nvPr/>
        </p:nvSpPr>
        <p:spPr>
          <a:xfrm>
            <a:off x="1009688" y="2710058"/>
            <a:ext cx="1017262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Learning Across Borders: </a:t>
            </a:r>
          </a:p>
          <a:p>
            <a:pPr algn="ctr"/>
            <a:r>
              <a:rPr lang="en-US" sz="2400" b="1" dirty="0"/>
              <a:t>Understanding the  “Good” Learners in Refugee and Migrant Population</a:t>
            </a:r>
            <a:endParaRPr lang="el-GR" sz="2400" b="1" dirty="0"/>
          </a:p>
        </p:txBody>
      </p:sp>
    </p:spTree>
    <p:extLst>
      <p:ext uri="{BB962C8B-B14F-4D97-AF65-F5344CB8AC3E}">
        <p14:creationId xmlns:p14="http://schemas.microsoft.com/office/powerpoint/2010/main" val="5079343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F700460-FC9D-9E1C-6EF2-5C79AF96D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6129" y="429985"/>
            <a:ext cx="9875520" cy="696686"/>
          </a:xfrm>
        </p:spPr>
        <p:txBody>
          <a:bodyPr>
            <a:normAutofit/>
          </a:bodyPr>
          <a:lstStyle/>
          <a:p>
            <a:r>
              <a:rPr lang="en-US" sz="4000" b="1" dirty="0"/>
              <a:t>Discussion</a:t>
            </a:r>
            <a:endParaRPr lang="el-GR" sz="40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A16AD8E-A81C-BD6C-4974-D9866F2114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9715" y="1725386"/>
            <a:ext cx="9872871" cy="4038600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Refugee and migrant learners may demonstrate strong traits such as motivation, persistence, and adaptability, these characteristics are significantly shaped by external factors, including:</a:t>
            </a:r>
          </a:p>
          <a:p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Social and Educational </a:t>
            </a:r>
          </a:p>
          <a:p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Stereotypes</a:t>
            </a:r>
          </a:p>
          <a:p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Preconceived notions about ability, behavior, or background can influence teacher expectations, peer relationships, and self-esteem, often limiting learner potential.</a:t>
            </a:r>
          </a:p>
          <a:p>
            <a:endParaRPr lang="el-GR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15654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17287DF-EA43-258B-57A6-E0901FFFAE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DISCUSSION</a:t>
            </a:r>
            <a:endParaRPr lang="el-GR" sz="40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109AC24-5083-8BF5-0073-27CC303CC5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Stereotypes can act as a barrier to equitable treatment, affecting classroom interactions and learner identity. (Papazian-Zohrabian,2018)</a:t>
            </a:r>
          </a:p>
          <a:p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Learning Environment</a:t>
            </a:r>
          </a:p>
          <a:p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The quality of the school setting — including inclusion practices, language support, and cultural sensitivity — plays a crucial role in whether these learners thrive.</a:t>
            </a:r>
          </a:p>
          <a:p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School context is pivotal in shaping refugee learners' academic engagement and resilience.(Baak, 2021)</a:t>
            </a:r>
          </a:p>
          <a:p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Understanding that learner traits do not exist in isolation, but are influenced by broader social, cultural, and institutional dynamics, is essential for inclusive education.</a:t>
            </a:r>
          </a:p>
          <a:p>
            <a:endParaRPr lang="el-GR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21859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49447FD-80D6-4939-753A-AA9E23B70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Conclusion</a:t>
            </a:r>
            <a:endParaRPr lang="el-GR" sz="40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D377571-7E54-E9C6-BE9A-210D341317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6391" y="1716272"/>
            <a:ext cx="5520334" cy="4038600"/>
          </a:xfrm>
        </p:spPr>
        <p:txBody>
          <a:bodyPr/>
          <a:lstStyle/>
          <a:p>
            <a:pPr marL="45720" indent="0">
              <a:buNone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Understanding </a:t>
            </a:r>
            <a:r>
              <a:rPr lang="en-US" sz="2400">
                <a:solidFill>
                  <a:schemeClr val="tx1">
                    <a:lumMod val="85000"/>
                    <a:lumOff val="15000"/>
                  </a:schemeClr>
                </a:solidFill>
              </a:rPr>
              <a:t>that learners’ 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traits do not exist in isolation, but are influenced by broader social, cultural, and institutional dynamics, is essential for </a:t>
            </a:r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inclusive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active 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and </a:t>
            </a:r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effective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educational process.</a:t>
            </a:r>
            <a:endParaRPr lang="el-GR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el-GR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8E71FEC8-11D9-5B87-E255-8F437F84EC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832"/>
          <a:stretch>
            <a:fillRect/>
          </a:stretch>
        </p:blipFill>
        <p:spPr>
          <a:xfrm>
            <a:off x="6949441" y="1029195"/>
            <a:ext cx="4099560" cy="478546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4835992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Τίτλος 1">
            <a:extLst>
              <a:ext uri="{FF2B5EF4-FFF2-40B4-BE49-F238E27FC236}">
                <a16:creationId xmlns:a16="http://schemas.microsoft.com/office/drawing/2014/main" id="{400C599A-2B6F-2F3E-5CCC-CE83173056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0988"/>
            <a:ext cx="10515600" cy="1325562"/>
          </a:xfrm>
        </p:spPr>
        <p:txBody>
          <a:bodyPr>
            <a:normAutofit/>
          </a:bodyPr>
          <a:lstStyle/>
          <a:p>
            <a:r>
              <a:rPr lang="en-US" dirty="0"/>
              <a:t>REFERENCES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324E26D-202C-8B81-22B5-83404152EE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586" y="1404257"/>
            <a:ext cx="11511643" cy="4691743"/>
          </a:xfrm>
        </p:spPr>
        <p:txBody>
          <a:bodyPr>
            <a:normAutofit fontScale="92500"/>
          </a:bodyPr>
          <a:lstStyle/>
          <a:p>
            <a:pPr marL="45720" indent="0">
              <a:buNone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Baak, M., et al. (2021). </a:t>
            </a:r>
            <a:r>
              <a:rPr lang="en-US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Why school context matters in refugee education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Educational Research for Policy and Practice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22(2), 123–137. 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https://doi.org/10.1007/s10671-023-09338-3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45720" indent="0">
              <a:buNone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European Commission. (2024). </a:t>
            </a:r>
            <a:r>
              <a:rPr lang="en-US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Refugee and migrant integration into education and training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Retrieved from 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https://education.ec.europa.eu/focus-topics/improving-quality/inclusive-education/migrants-and-refugees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45720" indent="0">
              <a:buNone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Lightbown, P. M., &amp; Spada, N. (2013). How languages are learned (4th Ed.). Oxford: Oxford University Press.</a:t>
            </a:r>
          </a:p>
          <a:p>
            <a:pPr marL="45720" indent="0">
              <a:buNone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Ortega, L. (2009). Understanding second language acquisition. New York: Routledge.</a:t>
            </a:r>
          </a:p>
          <a:p>
            <a:pPr marL="45720" indent="0">
              <a:buNone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Papazian-Zohrabian, G., et al. (2018). </a:t>
            </a:r>
            <a:r>
              <a:rPr lang="en-US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Pedagogical challenges in integrating refugee students in the Global North: A literature review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PROSPECTS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48(3), 269–285. 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https://doi.org/10.1007/s11125-022-09632-7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45720" indent="0">
              <a:buNone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Simply Info (20</a:t>
            </a:r>
            <a:r>
              <a:rPr lang="en-US" baseline="30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th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March 2017) What is collaborative learning | Collaborative learning strategies. (Duration 3:46) SimplyInfo.net: </a:t>
            </a:r>
            <a:r>
              <a:rPr lang="en-US" u="sng" dirty="0">
                <a:solidFill>
                  <a:schemeClr val="tx1">
                    <a:lumMod val="85000"/>
                    <a:lumOff val="15000"/>
                  </a:schemeClr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https://www.youtube.com/watch?v=7gWS4mxM1Qc</a:t>
            </a:r>
            <a:endParaRPr lang="el-GR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45720" indent="0">
              <a:buNone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Wells, G. (2007). Who we become depends on the company we keep and on what we do and say together. International Journal of Educational Research, 46(1-2), 100-103.</a:t>
            </a:r>
          </a:p>
          <a:p>
            <a:pPr marL="45720" indent="0">
              <a:buNone/>
            </a:pPr>
            <a:endParaRPr lang="el-GR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2828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5276145-3D74-D390-27AC-78BCF9642B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Introduction</a:t>
            </a:r>
            <a:endParaRPr lang="el-GR" sz="40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8A65137-773C-D3D5-9C09-C1CFAD2CFE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680519"/>
            <a:ext cx="9872871" cy="4683211"/>
          </a:xfrm>
        </p:spPr>
        <p:txBody>
          <a:bodyPr>
            <a:normAutofit fontScale="77500" lnSpcReduction="20000"/>
          </a:bodyPr>
          <a:lstStyle/>
          <a:p>
            <a:pPr marL="45720" indent="0">
              <a:buNone/>
            </a:pPr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Key Challenges in Multicultural Education and the Need for Inclusion</a:t>
            </a:r>
          </a:p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Language Barriers: Poor understanding of the instructional language hinders communication and learning.</a:t>
            </a:r>
          </a:p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Psychological Trauma &amp; Forced Migration: Emotional trauma from conflict and forced migration affects concentration and participation in class.</a:t>
            </a:r>
          </a:p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Interrupted Schooling: Breaks in formal education led to skewed academic histories.</a:t>
            </a:r>
          </a:p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Cultural Misalignment: Different social norms, values, and behaviors may result in misunderstanding and exclusion.</a:t>
            </a:r>
          </a:p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Lack of Support Networks: Absence of academic, emotional, and familial support impedes adjustment.</a:t>
            </a:r>
          </a:p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Bias and Social Exclusion: Biases and stereotypes often result in marginalization, bullying, and limited opportunities.</a:t>
            </a:r>
          </a:p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Importance of understanding what makes a "good learner" in this context</a:t>
            </a:r>
          </a:p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Grounded in second language acquisition research</a:t>
            </a:r>
          </a:p>
          <a:p>
            <a:pPr marL="45720" indent="0">
              <a:buNone/>
            </a:pP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45720" indent="0">
              <a:buNone/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(European Commission, 2024; Lightbown &amp; Spada, 2013; Ortega, 2009;</a:t>
            </a: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Papazian-Zohrabian, 2018)</a:t>
            </a:r>
            <a:endParaRPr lang="el-GR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3567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E5A9A0E-2416-7581-3BFB-52C147E55E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8671" y="762000"/>
            <a:ext cx="9875520" cy="1100987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r>
              <a:rPr lang="en-US" dirty="0"/>
              <a:t>Aim of the study</a:t>
            </a:r>
            <a:br>
              <a:rPr lang="en-US" dirty="0"/>
            </a:br>
            <a:br>
              <a:rPr lang="en-US" dirty="0"/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E5641CB-670A-B033-7867-20045D4A50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0458" y="1862987"/>
            <a:ext cx="9872871" cy="4038600"/>
          </a:xfrm>
        </p:spPr>
        <p:txBody>
          <a:bodyPr>
            <a:normAutofit fontScale="92500" lnSpcReduction="10000"/>
          </a:bodyPr>
          <a:lstStyle/>
          <a:p>
            <a:pPr marL="45720" indent="0">
              <a:buNone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Importance of understanding what makes a "good learner“:</a:t>
            </a:r>
          </a:p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Individualized Support: Understanding key learner characteristics helps teachers develop effective strategies that respond to the unique needs of migrant and refugee students.</a:t>
            </a:r>
          </a:p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Facilitating Equity: It avoids judgments of "ability" or "motivation" being clouded by language, trauma, or cultural difference.</a:t>
            </a:r>
          </a:p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Empowerment: Naming strengths like resilience, flexibility, and goal-setting facilitates positive identity and motivation.</a:t>
            </a:r>
          </a:p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Responsive Practice: Shifting attention from deficits (what learners lack) to assets (what they have), toward more inclusive classrooms.</a:t>
            </a:r>
          </a:p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Better Results: Teacher's  awareness of  students' strengths and needs provides educational and social results</a:t>
            </a:r>
          </a:p>
          <a:p>
            <a:pPr marL="45720" indent="0">
              <a:buNone/>
            </a:pPr>
            <a:r>
              <a:rPr lang="en-US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(Baak, 2021; European Commission, 2024). </a:t>
            </a:r>
            <a:endParaRPr lang="el-GR" sz="1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" name="AutoShape 2" descr="like">
            <a:extLst>
              <a:ext uri="{FF2B5EF4-FFF2-40B4-BE49-F238E27FC236}">
                <a16:creationId xmlns:a16="http://schemas.microsoft.com/office/drawing/2014/main" id="{17E39790-666F-B856-5037-F1F0EA46083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0" y="0"/>
            <a:ext cx="2286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6" name="AutoShape 3" descr="copy">
            <a:extLst>
              <a:ext uri="{FF2B5EF4-FFF2-40B4-BE49-F238E27FC236}">
                <a16:creationId xmlns:a16="http://schemas.microsoft.com/office/drawing/2014/main" id="{21D0A2E2-8A84-F6F3-CA98-F609E4463E1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0" y="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BA14B17-A916-E1AE-6A07-916B333B82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313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l-GR" altLang="el-GR" sz="12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</a:br>
            <a:endParaRPr kumimoji="0" lang="el-GR" alt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7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C901981-0A25-787A-9E88-90896493EA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/>
              <a:t>Learners’ Traits in Refugee and Migrant Context</a:t>
            </a:r>
            <a:endParaRPr lang="el-GR" sz="40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90ABE28-9530-4A47-4230-DA56BDA557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endParaRPr lang="el-GR" sz="2400" dirty="0"/>
          </a:p>
          <a:p>
            <a:endParaRPr lang="el-GR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AEB88E3-46D3-3BD9-11BB-F5403DDAC5F7}"/>
              </a:ext>
            </a:extLst>
          </p:cNvPr>
          <p:cNvSpPr txBox="1"/>
          <p:nvPr/>
        </p:nvSpPr>
        <p:spPr>
          <a:xfrm>
            <a:off x="261257" y="1916974"/>
            <a:ext cx="11642271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Personal &amp; Psychological</a:t>
            </a:r>
          </a:p>
          <a:p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en-US" sz="20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2. Cognitive Abilities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“Learners bring different cognitive resources that shape how they learn a second language.” (Ortega, 2009)</a:t>
            </a:r>
            <a:endParaRPr kumimoji="0" lang="el-GR" sz="2000" b="0" i="1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  <a:p>
            <a:endParaRPr lang="en-US" sz="20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3. Social Skills</a:t>
            </a:r>
          </a:p>
          <a:p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Interaction is essential for second language development.</a:t>
            </a:r>
            <a:r>
              <a:rPr lang="en-US" sz="2000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(Lightbown &amp; Spada, 2013)</a:t>
            </a:r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4. Behavioral &amp; Contextual</a:t>
            </a:r>
          </a:p>
          <a:p>
            <a:r>
              <a:rPr lang="en-US" sz="2000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“Effective learners actively use the input and seek opportunities to interact.” (Ortega, 2009)</a:t>
            </a:r>
            <a:endParaRPr lang="el-GR" sz="2000" i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C5948BF-E4E4-51C5-4DC9-89CEF6C9018F}"/>
              </a:ext>
            </a:extLst>
          </p:cNvPr>
          <p:cNvSpPr txBox="1"/>
          <p:nvPr/>
        </p:nvSpPr>
        <p:spPr>
          <a:xfrm>
            <a:off x="288472" y="2274343"/>
            <a:ext cx="1088973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000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“Motivation plays a crucial role in sustaining learning in the face of hardship.” (Lightbown &amp; Spada, 2013)</a:t>
            </a:r>
          </a:p>
        </p:txBody>
      </p:sp>
    </p:spTree>
    <p:extLst>
      <p:ext uri="{BB962C8B-B14F-4D97-AF65-F5344CB8AC3E}">
        <p14:creationId xmlns:p14="http://schemas.microsoft.com/office/powerpoint/2010/main" val="2805464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4D46C2D-863C-A522-1645-A224AC77CC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413657"/>
            <a:ext cx="9875520" cy="801469"/>
          </a:xfrm>
        </p:spPr>
        <p:txBody>
          <a:bodyPr>
            <a:normAutofit/>
          </a:bodyPr>
          <a:lstStyle/>
          <a:p>
            <a:r>
              <a:rPr lang="en-US" sz="4000" b="1" dirty="0"/>
              <a:t>1. Personal and Psychological Strengths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FB0C88B-3638-61CF-95DD-36B04C6DE6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6043" y="1712463"/>
            <a:ext cx="9872871" cy="4038600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Traits that help refugee and migrant learners overcome adversity and stay focused on learning.</a:t>
            </a:r>
          </a:p>
          <a:p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Motivation</a:t>
            </a:r>
            <a:b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Often driven by the desire to build a better future, adapt to a new culture, or support family.</a:t>
            </a:r>
          </a:p>
          <a:p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Patience &amp; Persistence</a:t>
            </a:r>
            <a:b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Key in coping with interrupted education, trauma, or language barriers.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68D3D2D-13D5-7D67-4699-56B282B7E6CE}"/>
              </a:ext>
            </a:extLst>
          </p:cNvPr>
          <p:cNvSpPr txBox="1"/>
          <p:nvPr/>
        </p:nvSpPr>
        <p:spPr>
          <a:xfrm>
            <a:off x="4770194" y="6075011"/>
            <a:ext cx="60987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(Lightbown &amp; Spada, 2013)</a:t>
            </a:r>
            <a:endParaRPr lang="el-GR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1922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424F93D-C278-077C-0842-3CEED5B508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Goals</a:t>
            </a:r>
            <a:b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Many refugee/migrant learners set strong personal or academic goals (e.g., gain qualifications, learn the host country's language, or enter the workforce).</a:t>
            </a:r>
          </a:p>
          <a:p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Age</a:t>
            </a:r>
            <a:b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Impact adaptability and prior learning experience. Young learners may adapt faster linguistically; older learners may face more adjustment difficulties but may have clearer goals.</a:t>
            </a:r>
          </a:p>
          <a:p>
            <a:endParaRPr lang="el-GR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" name="Τίτλος 1">
            <a:extLst>
              <a:ext uri="{FF2B5EF4-FFF2-40B4-BE49-F238E27FC236}">
                <a16:creationId xmlns:a16="http://schemas.microsoft.com/office/drawing/2014/main" id="{67533E1F-747A-2120-96B2-7F126A5F1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838" cy="1355725"/>
          </a:xfrm>
        </p:spPr>
        <p:txBody>
          <a:bodyPr>
            <a:normAutofit/>
          </a:bodyPr>
          <a:lstStyle/>
          <a:p>
            <a:r>
              <a:rPr lang="en-US" sz="4000" b="1" dirty="0"/>
              <a:t>1. Personal and Psychological Strengths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9D3CECA-6384-4072-7C61-F2C3DD03A897}"/>
              </a:ext>
            </a:extLst>
          </p:cNvPr>
          <p:cNvSpPr txBox="1"/>
          <p:nvPr/>
        </p:nvSpPr>
        <p:spPr>
          <a:xfrm>
            <a:off x="4334095" y="5940028"/>
            <a:ext cx="60987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(Lightbown &amp; Spada, 2013)</a:t>
            </a:r>
            <a:endParaRPr lang="el-GR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46765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DCF8962-B22A-5E3E-5908-0FF1B8DD1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2. Cognitive and Learning Capacities</a:t>
            </a:r>
            <a:endParaRPr lang="el-GR" sz="40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5C0FFF4-2DC4-A4AA-E0FE-3139B8DD1A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Capabilities that influence how well refugee/migrant learners process and retain new information.</a:t>
            </a:r>
          </a:p>
          <a:p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Cognitive Skills</a:t>
            </a:r>
            <a:b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These vary widely depending on previous education, trauma exposure, and current support systems.</a:t>
            </a:r>
          </a:p>
          <a:p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Learning Aptitudes</a:t>
            </a:r>
            <a:b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Refugee/migrant learners often demonstrate adaptability, problem-solving, and multilingual skills due to life experience.</a:t>
            </a:r>
          </a:p>
          <a:p>
            <a:endParaRPr lang="el-GR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826D5E9-5995-A34B-D4AB-2E3849D99173}"/>
              </a:ext>
            </a:extLst>
          </p:cNvPr>
          <p:cNvSpPr txBox="1"/>
          <p:nvPr/>
        </p:nvSpPr>
        <p:spPr>
          <a:xfrm>
            <a:off x="3490233" y="6002774"/>
            <a:ext cx="60987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(Ortega, 2009)</a:t>
            </a:r>
          </a:p>
        </p:txBody>
      </p:sp>
    </p:spTree>
    <p:extLst>
      <p:ext uri="{BB962C8B-B14F-4D97-AF65-F5344CB8AC3E}">
        <p14:creationId xmlns:p14="http://schemas.microsoft.com/office/powerpoint/2010/main" val="24047647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6C39DBA-EC6B-61DA-E9FC-97AF66C44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3. Social and Communication Abilities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C7B411D-60FB-5171-53D7-12F1326676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Critical for navigating a new cultural and educational environment.</a:t>
            </a:r>
          </a:p>
          <a:p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Communicative Abilities</a:t>
            </a:r>
            <a:b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Learning a new language is often a major focus. Strong social engagement and willingness to communicate are key traits of good learners in this context.</a:t>
            </a:r>
          </a:p>
          <a:p>
            <a:endParaRPr lang="el-GR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86CA280-E67C-F255-4E08-3E40E0210776}"/>
              </a:ext>
            </a:extLst>
          </p:cNvPr>
          <p:cNvSpPr txBox="1"/>
          <p:nvPr/>
        </p:nvSpPr>
        <p:spPr>
          <a:xfrm>
            <a:off x="3463908" y="6063734"/>
            <a:ext cx="60987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(Lightbown &amp; Spada, 2013)</a:t>
            </a:r>
            <a:endParaRPr lang="el-GR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42673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2DAF3CA-E764-6613-185F-D5D852CF2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/>
              <a:t>4. Engagement and Environmental Factors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BE2E60F-ED48-469A-2510-0CBBD3BD18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Behavioral traits and external conditions that impact learning.</a:t>
            </a:r>
          </a:p>
          <a:p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Active Participation &amp; Involvement</a:t>
            </a:r>
            <a:b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Learners who engage in classroom discussions, community programs, or peer groups tend to thrive.</a:t>
            </a:r>
          </a:p>
          <a:p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Opportunities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(Contextual Factor)</a:t>
            </a:r>
            <a:b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Access to education, language support, safe environments, and inclusive schools are crucial. A good learner takes advantage of these when available.</a:t>
            </a:r>
          </a:p>
          <a:p>
            <a:endParaRPr lang="el-GR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58FCD9-CCAC-2962-C5F4-A3214CD75C74}"/>
              </a:ext>
            </a:extLst>
          </p:cNvPr>
          <p:cNvSpPr txBox="1"/>
          <p:nvPr/>
        </p:nvSpPr>
        <p:spPr>
          <a:xfrm>
            <a:off x="3604533" y="5818108"/>
            <a:ext cx="60987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(Ortega, 2009)</a:t>
            </a:r>
          </a:p>
        </p:txBody>
      </p:sp>
    </p:spTree>
    <p:extLst>
      <p:ext uri="{BB962C8B-B14F-4D97-AF65-F5344CB8AC3E}">
        <p14:creationId xmlns:p14="http://schemas.microsoft.com/office/powerpoint/2010/main" val="3420266590"/>
      </p:ext>
    </p:extLst>
  </p:cSld>
  <p:clrMapOvr>
    <a:masterClrMapping/>
  </p:clrMapOvr>
</p:sld>
</file>

<file path=ppt/theme/theme1.xml><?xml version="1.0" encoding="utf-8"?>
<a:theme xmlns:a="http://schemas.openxmlformats.org/drawingml/2006/main" name="Βάση">
  <a:themeElements>
    <a:clrScheme name="Βάση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Βάση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Βάση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Βάση</Template>
  <TotalTime>740</TotalTime>
  <Words>1175</Words>
  <Application>Microsoft Office PowerPoint</Application>
  <PresentationFormat>Panorámica</PresentationFormat>
  <Paragraphs>84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7" baseType="lpstr">
      <vt:lpstr>Arial</vt:lpstr>
      <vt:lpstr>Corbel</vt:lpstr>
      <vt:lpstr>Open Sans</vt:lpstr>
      <vt:lpstr>Βάση</vt:lpstr>
      <vt:lpstr>  </vt:lpstr>
      <vt:lpstr>Introduction</vt:lpstr>
      <vt:lpstr>  Aim of the study  </vt:lpstr>
      <vt:lpstr>Learners’ Traits in Refugee and Migrant Context</vt:lpstr>
      <vt:lpstr>1. Personal and Psychological Strengths</vt:lpstr>
      <vt:lpstr>1. Personal and Psychological Strengths</vt:lpstr>
      <vt:lpstr>2. Cognitive and Learning Capacities</vt:lpstr>
      <vt:lpstr>3. Social and Communication Abilities</vt:lpstr>
      <vt:lpstr>4. Engagement and Environmental Factors</vt:lpstr>
      <vt:lpstr>Discussion</vt:lpstr>
      <vt:lpstr>DISCUSSION</vt:lpstr>
      <vt:lpstr>Conclusion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ARSENIA ANAGN</dc:creator>
  <cp:lastModifiedBy>Ramón Ruiz</cp:lastModifiedBy>
  <cp:revision>19</cp:revision>
  <dcterms:created xsi:type="dcterms:W3CDTF">2025-06-05T18:01:46Z</dcterms:created>
  <dcterms:modified xsi:type="dcterms:W3CDTF">2025-07-07T16:01:05Z</dcterms:modified>
</cp:coreProperties>
</file>